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71" r:id="rId2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2192000" cy="6858000"/>
  <p:notesSz cx="6858000" cy="9144000"/>
  <p:embeddedFontLst>
    <p:embeddedFont>
      <p:font typeface="MS UI Gothic" panose="020B0600070205080204" pitchFamily="34" charset="-128"/>
      <p:regular r:id="rId8"/>
    </p:embeddedFont>
    <p:embeddedFont>
      <p:font typeface="Wingdings 2" panose="05020102010507070707" pitchFamily="18" charset="2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Corbel" panose="020B0503020204020204" pitchFamily="34" charset="0"/>
      <p:regular r:id="rId18"/>
      <p:bold r:id="rId19"/>
      <p:italic r:id="rId20"/>
      <p:boldItalic r:id="rId21"/>
    </p:embeddedFont>
    <p:embeddedFont>
      <p:font typeface="Arial Black" panose="020B0A04020102020204" pitchFamily="34" charset="0"/>
      <p:bold r:id="rId22"/>
    </p:embeddedFont>
    <p:embeddedFont>
      <p:font typeface="Wingdings 3" panose="05040102010807070707" pitchFamily="18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847AD1-3D12-4282-8A01-413C585E869B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B1DC6-90EB-4AAA-80AD-DAA6867DF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B69B-549C-47F5-942C-D6F452A0830C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158AB-0A63-40B9-985A-ED5CB76682F6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99E3A-6C6B-45A1-843D-E34A8FAFE559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7B70-7B48-46C0-88F0-151A1F941D5A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21FDC-5B61-48F0-8B48-B98BD939D7E5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DC97-1CDE-40BE-85C4-171ED3658FE0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66E35-185A-4B71-A97F-C1343AA34AF1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05F29-2102-4016-B385-445432BCB655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3DE2-020E-4703-9DA9-B3B20A1D4A03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white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white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121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25272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699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6CC8-8258-4297-B814-969B55E02930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white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white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333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773936"/>
            <a:ext cx="53848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73936"/>
            <a:ext cx="53848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1034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666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0047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0813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7" y="1743134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12" name="Rectangle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1202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1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pPr defTabSz="914400"/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717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6927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1"/>
            <a:ext cx="25400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958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65CC-E826-4B2C-A635-D98B7302E653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2CF42-BC8F-4839-B7BA-C03E3420E323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E070A-5ABB-4634-BE5F-7A09D500AE34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F73E8-DC21-4855-A9BB-37ADD97B8769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90BA8-11F3-41F7-A663-85A3D6041033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94FA8-4C09-44C8-82EF-D1FB08CF2F09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B6DA-805A-4963-8C38-65050D87722C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3000">
              <a:schemeClr val="bg1"/>
            </a:gs>
            <a:gs pos="69000">
              <a:schemeClr val="bg1"/>
            </a:gs>
            <a:gs pos="97000">
              <a:schemeClr val="tx1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D107EE9-FCAB-43C6-9712-8AE4EA1F6E1D}" type="datetime1">
              <a:rPr lang="en-US" smtClean="0"/>
              <a:t>9/7/2020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3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 bwMode="ltGray">
          <a:xfrm>
            <a:off x="1" y="1"/>
            <a:ext cx="12191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75192"/>
            <a:ext cx="109728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 defTabSz="914400"/>
            <a:fld id="{F3E9A907-FE58-4D2F-9B81-402A62538D53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9/7/2020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 defTabSz="914400"/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 defTabSz="914400"/>
            <a:fld id="{8CC5993A-438D-49BB-86B2-99226D1B5FC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5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284" y="4483982"/>
            <a:ext cx="10312697" cy="820523"/>
          </a:xfrm>
        </p:spPr>
        <p:txBody>
          <a:bodyPr/>
          <a:lstStyle/>
          <a:p>
            <a:r>
              <a:rPr lang="en-US" sz="4000" dirty="0" smtClean="0">
                <a:solidFill>
                  <a:srgbClr val="FFC000"/>
                </a:solidFill>
                <a:latin typeface="Arial Black" panose="020B0A04020102020204" pitchFamily="34" charset="0"/>
              </a:rPr>
              <a:t>Homework 1</a:t>
            </a:r>
            <a:br>
              <a:rPr lang="en-US" sz="4000" dirty="0" smtClean="0">
                <a:solidFill>
                  <a:srgbClr val="FFC000"/>
                </a:solidFill>
                <a:latin typeface="Arial Black" panose="020B0A04020102020204" pitchFamily="34" charset="0"/>
              </a:rPr>
            </a:br>
            <a:r>
              <a:rPr lang="en-US" sz="2000" dirty="0"/>
              <a:t>Database Creation and Simple Query Script Creation</a:t>
            </a:r>
            <a:endParaRPr lang="en-US" sz="20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62699" y="0"/>
            <a:ext cx="5829301" cy="120032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  <a:cs typeface="Arial" panose="020B0604020202020204" pitchFamily="34" charset="0"/>
              </a:rPr>
              <a:t>IS664 Database Programming</a:t>
            </a:r>
          </a:p>
          <a:p>
            <a:pPr algn="r"/>
            <a:r>
              <a:rPr lang="en-US" sz="3600" b="1" dirty="0" smtClean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  <a:cs typeface="Arial" panose="020B0604020202020204" pitchFamily="34" charset="0"/>
              </a:rPr>
              <a:t>FALL 2020</a:t>
            </a:r>
            <a:endParaRPr lang="en-US" sz="3600" b="1" i="1" dirty="0">
              <a:solidFill>
                <a:srgbClr val="FF0000"/>
              </a:solidFill>
              <a:latin typeface="MS UI Gothic" panose="020B0600070205080204" pitchFamily="34" charset="-128"/>
              <a:ea typeface="MS UI Gothic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93" y="1396538"/>
            <a:ext cx="4514850" cy="1885950"/>
          </a:xfrm>
          <a:prstGeom prst="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  <a:reflection blurRad="6350" stA="50000" endA="295" endPos="92000" dist="101600" dir="5400000" sy="-100000" algn="bl" rotWithShape="0"/>
            <a:softEdge rad="127000"/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9144000" y="5816600"/>
            <a:ext cx="284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C000"/>
                </a:solidFill>
              </a:rPr>
              <a:t>Professor HG Locklear</a:t>
            </a:r>
          </a:p>
          <a:p>
            <a:pPr algn="r"/>
            <a:r>
              <a:rPr lang="en-US" b="1" dirty="0" smtClean="0">
                <a:solidFill>
                  <a:srgbClr val="FFC000"/>
                </a:solidFill>
              </a:rPr>
              <a:t>hlocklear@pace.edu</a:t>
            </a: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77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227" y="189671"/>
            <a:ext cx="2397714" cy="762307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General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227" y="1063416"/>
            <a:ext cx="11447768" cy="1863454"/>
          </a:xfrm>
        </p:spPr>
        <p:txBody>
          <a:bodyPr>
            <a:normAutofit/>
          </a:bodyPr>
          <a:lstStyle/>
          <a:p>
            <a:r>
              <a:rPr lang="en-US" sz="1600" b="1" dirty="0" smtClean="0"/>
              <a:t>Code a </a:t>
            </a:r>
            <a:r>
              <a:rPr lang="en-US" sz="1600" b="1" dirty="0" smtClean="0">
                <a:solidFill>
                  <a:srgbClr val="FFC000"/>
                </a:solidFill>
              </a:rPr>
              <a:t>SINGLE</a:t>
            </a:r>
            <a:r>
              <a:rPr lang="en-US" sz="1600" b="1" dirty="0" smtClean="0"/>
              <a:t> sql script that creates the database </a:t>
            </a:r>
            <a:r>
              <a:rPr lang="en-US" sz="1600" b="1" i="1" dirty="0" smtClean="0">
                <a:solidFill>
                  <a:srgbClr val="FFC000"/>
                </a:solidFill>
              </a:rPr>
              <a:t>[Your Name]</a:t>
            </a:r>
            <a:r>
              <a:rPr lang="en-US" sz="1600" b="1" dirty="0" smtClean="0">
                <a:solidFill>
                  <a:srgbClr val="FFC000"/>
                </a:solidFill>
              </a:rPr>
              <a:t>HW1 </a:t>
            </a:r>
            <a:r>
              <a:rPr lang="en-US" sz="1600" b="1" dirty="0" smtClean="0"/>
              <a:t>based on the schema shown on slide 2/3 </a:t>
            </a:r>
            <a:r>
              <a:rPr lang="en-US" sz="1600" b="1" u="sng" dirty="0" smtClean="0">
                <a:solidFill>
                  <a:srgbClr val="FFC000"/>
                </a:solidFill>
              </a:rPr>
              <a:t>and</a:t>
            </a:r>
            <a:r>
              <a:rPr lang="en-US" sz="1600" b="1" dirty="0" smtClean="0"/>
              <a:t> contains the code for the queries for each of the questions listed on slide 4.</a:t>
            </a:r>
          </a:p>
          <a:p>
            <a:r>
              <a:rPr lang="en-US" sz="1600" b="1" dirty="0" smtClean="0"/>
              <a:t>After you have created the database, utilize the data files (one is provided for each table) to populate the tables in the database. </a:t>
            </a:r>
            <a:r>
              <a:rPr lang="en-US" sz="1600" b="1" dirty="0" smtClean="0">
                <a:solidFill>
                  <a:srgbClr val="FF0000"/>
                </a:solidFill>
              </a:rPr>
              <a:t>DO NOT INCLUDE THESE FILES IN YOUR SUBMISSION</a:t>
            </a:r>
            <a:r>
              <a:rPr lang="en-US" sz="1600" b="1" dirty="0" smtClean="0"/>
              <a:t>…additionally, </a:t>
            </a:r>
            <a:r>
              <a:rPr lang="en-US" sz="1600" b="1" dirty="0" smtClean="0">
                <a:solidFill>
                  <a:srgbClr val="FF0000"/>
                </a:solidFill>
              </a:rPr>
              <a:t>DO NOT COPY AND PASTE THE INSERT STATEMENTS INTO YOUR SCRIPT.</a:t>
            </a:r>
            <a:endParaRPr lang="en-US" sz="1600" b="1" dirty="0" smtClean="0">
              <a:solidFill>
                <a:srgbClr val="FF0000"/>
              </a:solidFill>
            </a:endParaRPr>
          </a:p>
          <a:p>
            <a:r>
              <a:rPr lang="en-US" sz="1600" b="1" dirty="0" smtClean="0"/>
              <a:t>This assignment is </a:t>
            </a:r>
            <a:r>
              <a:rPr lang="en-US" sz="1600" b="1" dirty="0" smtClean="0">
                <a:solidFill>
                  <a:srgbClr val="FFC000"/>
                </a:solidFill>
              </a:rPr>
              <a:t>DUE ON Thursday SEPT 17 by 6 PM</a:t>
            </a:r>
            <a:r>
              <a:rPr lang="en-US" sz="1600" b="1" dirty="0" smtClean="0"/>
              <a:t>.</a:t>
            </a:r>
          </a:p>
          <a:p>
            <a:endParaRPr lang="en-US" sz="1600" b="1" dirty="0" smtClean="0"/>
          </a:p>
          <a:p>
            <a:endParaRPr lang="en-US" sz="1600" b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7631140"/>
              </p:ext>
            </p:extLst>
          </p:nvPr>
        </p:nvGraphicFramePr>
        <p:xfrm>
          <a:off x="220227" y="3318007"/>
          <a:ext cx="5360094" cy="3383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77615">
                  <a:extLst>
                    <a:ext uri="{9D8B030D-6E8A-4147-A177-3AD203B41FA5}">
                      <a16:colId xmlns:a16="http://schemas.microsoft.com/office/drawing/2014/main" val="755943452"/>
                    </a:ext>
                  </a:extLst>
                </a:gridCol>
                <a:gridCol w="3882479">
                  <a:extLst>
                    <a:ext uri="{9D8B030D-6E8A-4147-A177-3AD203B41FA5}">
                      <a16:colId xmlns:a16="http://schemas.microsoft.com/office/drawing/2014/main" val="4096014824"/>
                    </a:ext>
                  </a:extLst>
                </a:gridCol>
              </a:tblGrid>
              <a:tr h="173043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Relations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339316"/>
                  </a:ext>
                </a:extLst>
              </a:tr>
              <a:tr h="17304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Name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C000"/>
                          </a:solidFill>
                        </a:rPr>
                        <a:t>Contains</a:t>
                      </a:r>
                      <a:endParaRPr lang="en-US" b="1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859361"/>
                  </a:ext>
                </a:extLst>
              </a:tr>
              <a:tr h="173043"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Passenger</a:t>
                      </a:r>
                      <a:endParaRPr 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Passenger Number, Gender,</a:t>
                      </a:r>
                      <a:r>
                        <a:rPr lang="en-US" sz="1200" baseline="0" dirty="0" smtClean="0"/>
                        <a:t> and Age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59252922"/>
                  </a:ext>
                </a:extLst>
              </a:tr>
              <a:tr h="173043"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PassengerName</a:t>
                      </a:r>
                      <a:endParaRPr 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Passenger Number and Name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40309890"/>
                  </a:ext>
                </a:extLst>
              </a:tr>
              <a:tr h="384014"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Companions</a:t>
                      </a:r>
                      <a:endParaRPr 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Passenger Number, Number of</a:t>
                      </a:r>
                      <a:r>
                        <a:rPr lang="en-US" sz="1200" baseline="0" dirty="0" smtClean="0"/>
                        <a:t> Siblings the Passenger has onboard, and the number of Parents and/or Children the Passenger has onboard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32050773"/>
                  </a:ext>
                </a:extLst>
              </a:tr>
              <a:tr h="384014"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Ticketing</a:t>
                      </a:r>
                      <a:endParaRPr 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Class of the Passenger’s Ticket, the Ticket Number, the Cost of the Ticket, the Passenger’s Cabin Number, and the Port</a:t>
                      </a:r>
                      <a:r>
                        <a:rPr lang="en-US" sz="1200" baseline="0" dirty="0" smtClean="0"/>
                        <a:t> where the Passenger embarked on the ship.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7569346"/>
                  </a:ext>
                </a:extLst>
              </a:tr>
              <a:tr h="213341"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Survival</a:t>
                      </a:r>
                      <a:endParaRPr 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Passenger Number and whether the Passenger Survived (0 No 1 Yes)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8124927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658484" y="5315275"/>
            <a:ext cx="6239473" cy="1384995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400" b="1" dirty="0" smtClean="0">
                <a:solidFill>
                  <a:srgbClr val="FFC000"/>
                </a:solidFill>
                <a:latin typeface="Corbel"/>
              </a:rPr>
              <a:t>Required Constraints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orbel"/>
              </a:rPr>
              <a:t>All tables maintain referential integrity with the Passenger table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orbel"/>
              </a:rPr>
              <a:t>All Constraints must be named except for NOT NULL and DEFAULT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orbel"/>
              </a:rPr>
              <a:t>No Attribute may be NULL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orbel"/>
              </a:rPr>
              <a:t>The DEFAULT value for all numeric attributes is </a:t>
            </a:r>
            <a:r>
              <a:rPr lang="en-US" sz="1400" b="1" dirty="0" smtClean="0">
                <a:solidFill>
                  <a:srgbClr val="FFC000"/>
                </a:solidFill>
                <a:latin typeface="Corbel"/>
              </a:rPr>
              <a:t>0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orbel"/>
              </a:rPr>
              <a:t>The DEFAULT value for all non-numeric attributes is ‘</a:t>
            </a:r>
            <a:r>
              <a:rPr lang="en-US" sz="1400" b="1" dirty="0" smtClean="0">
                <a:solidFill>
                  <a:srgbClr val="FFC000"/>
                </a:solidFill>
                <a:latin typeface="Corbel"/>
              </a:rPr>
              <a:t>UNK</a:t>
            </a:r>
            <a:r>
              <a:rPr lang="en-US" sz="1400" b="1" dirty="0" smtClean="0">
                <a:latin typeface="Corbel"/>
              </a:rPr>
              <a:t>’</a:t>
            </a:r>
            <a:endParaRPr lang="en-US" sz="1400" b="1" dirty="0">
              <a:latin typeface="Corbel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145" y="2447189"/>
            <a:ext cx="3672071" cy="270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5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itanic </a:t>
            </a:r>
            <a:r>
              <a:rPr lang="en-US" dirty="0" smtClean="0"/>
              <a:t>Database Schema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724499"/>
              </p:ext>
            </p:extLst>
          </p:nvPr>
        </p:nvGraphicFramePr>
        <p:xfrm>
          <a:off x="139836" y="1676400"/>
          <a:ext cx="32004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3507374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33678242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586364833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Passenger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60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PNumber</a:t>
                      </a:r>
                      <a:endParaRPr lang="en-US" sz="1400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PGender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PAge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19953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110949"/>
              </p:ext>
            </p:extLst>
          </p:nvPr>
        </p:nvGraphicFramePr>
        <p:xfrm>
          <a:off x="139836" y="2667000"/>
          <a:ext cx="24384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3507374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33678242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PassengerName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60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PNumber</a:t>
                      </a:r>
                      <a:endParaRPr lang="en-US" sz="1400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PName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199536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694018"/>
              </p:ext>
            </p:extLst>
          </p:nvPr>
        </p:nvGraphicFramePr>
        <p:xfrm>
          <a:off x="139836" y="3657600"/>
          <a:ext cx="29718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3507374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33678242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19942419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Companions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60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PNumber</a:t>
                      </a:r>
                      <a:endParaRPr lang="en-US" sz="1400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PSib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PPOC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19953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264144"/>
              </p:ext>
            </p:extLst>
          </p:nvPr>
        </p:nvGraphicFramePr>
        <p:xfrm>
          <a:off x="139836" y="4648200"/>
          <a:ext cx="60198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3507374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33678242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99424195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09100313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91076829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563796522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Ticketing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60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PNumber</a:t>
                      </a:r>
                      <a:endParaRPr lang="en-US" sz="1400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PClass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TicketNumber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FarePrice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Cabin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Embarked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199536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922558"/>
              </p:ext>
            </p:extLst>
          </p:nvPr>
        </p:nvGraphicFramePr>
        <p:xfrm>
          <a:off x="139836" y="5656580"/>
          <a:ext cx="19812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33507374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33678242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Survival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604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u="sng" dirty="0" smtClean="0"/>
                        <a:t>PNumber</a:t>
                      </a:r>
                      <a:endParaRPr lang="en-US" sz="1400" b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Survived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199536"/>
                  </a:ext>
                </a:extLst>
              </a:tr>
            </a:tbl>
          </a:graphicData>
        </a:graphic>
      </p:graphicFrame>
      <p:cxnSp>
        <p:nvCxnSpPr>
          <p:cNvPr id="11" name="Elbow Connector 10"/>
          <p:cNvCxnSpPr>
            <a:stCxn id="4" idx="3"/>
            <a:endCxn id="9" idx="0"/>
          </p:cNvCxnSpPr>
          <p:nvPr/>
        </p:nvCxnSpPr>
        <p:spPr>
          <a:xfrm>
            <a:off x="3340236" y="2047240"/>
            <a:ext cx="2569277" cy="734060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9" idx="1"/>
            <a:endCxn id="5" idx="3"/>
          </p:cNvCxnSpPr>
          <p:nvPr/>
        </p:nvCxnSpPr>
        <p:spPr>
          <a:xfrm rot="10800000">
            <a:off x="2578236" y="3037840"/>
            <a:ext cx="4267200" cy="619760"/>
          </a:xfrm>
          <a:prstGeom prst="bentConnector3">
            <a:avLst>
              <a:gd name="adj1" fmla="val 6184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9" idx="1"/>
            <a:endCxn id="6" idx="3"/>
          </p:cNvCxnSpPr>
          <p:nvPr/>
        </p:nvCxnSpPr>
        <p:spPr>
          <a:xfrm rot="10800000" flipV="1">
            <a:off x="3111636" y="3657600"/>
            <a:ext cx="3733800" cy="370840"/>
          </a:xfrm>
          <a:prstGeom prst="bentConnector3">
            <a:avLst>
              <a:gd name="adj1" fmla="val 70605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9" idx="3"/>
            <a:endCxn id="7" idx="3"/>
          </p:cNvCxnSpPr>
          <p:nvPr/>
        </p:nvCxnSpPr>
        <p:spPr>
          <a:xfrm flipH="1">
            <a:off x="6159636" y="3657600"/>
            <a:ext cx="664277" cy="1361440"/>
          </a:xfrm>
          <a:prstGeom prst="bentConnector3">
            <a:avLst>
              <a:gd name="adj1" fmla="val -11741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9" idx="3"/>
            <a:endCxn id="8" idx="3"/>
          </p:cNvCxnSpPr>
          <p:nvPr/>
        </p:nvCxnSpPr>
        <p:spPr>
          <a:xfrm flipH="1">
            <a:off x="2121036" y="3657600"/>
            <a:ext cx="4702877" cy="2369820"/>
          </a:xfrm>
          <a:prstGeom prst="bentConnector3">
            <a:avLst>
              <a:gd name="adj1" fmla="val -1887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iamond 8"/>
          <p:cNvSpPr/>
          <p:nvPr/>
        </p:nvSpPr>
        <p:spPr>
          <a:xfrm>
            <a:off x="4995113" y="2781300"/>
            <a:ext cx="1828800" cy="1752600"/>
          </a:xfrm>
          <a:prstGeom prst="diamond">
            <a:avLst/>
          </a:prstGeom>
          <a:solidFill>
            <a:schemeClr val="tx1"/>
          </a:solidFill>
          <a:ln w="19050" cmpd="sng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b="1" dirty="0">
                <a:solidFill>
                  <a:srgbClr val="FFC000"/>
                </a:solidFill>
                <a:latin typeface="Corbel"/>
              </a:rPr>
              <a:t>HAS</a:t>
            </a:r>
            <a:endParaRPr lang="en-US" b="1" dirty="0">
              <a:solidFill>
                <a:srgbClr val="FFC000"/>
              </a:solidFill>
              <a:latin typeface="Corbel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441584" y="2434441"/>
            <a:ext cx="337052" cy="32885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06959" y="3244252"/>
            <a:ext cx="337052" cy="32885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486861" y="4070425"/>
            <a:ext cx="337052" cy="32885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1</a:t>
            </a:r>
            <a:endParaRPr lang="en-US" dirty="0">
              <a:solidFill>
                <a:srgbClr val="FFFF00"/>
              </a:solidFill>
            </a:endParaRP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964744"/>
              </p:ext>
            </p:extLst>
          </p:nvPr>
        </p:nvGraphicFramePr>
        <p:xfrm>
          <a:off x="7808685" y="1906064"/>
          <a:ext cx="3821655" cy="1889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9565">
                  <a:extLst>
                    <a:ext uri="{9D8B030D-6E8A-4147-A177-3AD203B41FA5}">
                      <a16:colId xmlns:a16="http://schemas.microsoft.com/office/drawing/2014/main" val="1229140224"/>
                    </a:ext>
                  </a:extLst>
                </a:gridCol>
                <a:gridCol w="2292090">
                  <a:extLst>
                    <a:ext uri="{9D8B030D-6E8A-4147-A177-3AD203B41FA5}">
                      <a16:colId xmlns:a16="http://schemas.microsoft.com/office/drawing/2014/main" val="231552603"/>
                    </a:ext>
                  </a:extLst>
                </a:gridCol>
              </a:tblGrid>
              <a:tr h="2590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Table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Data File Name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436313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/>
                        <a:t>Passenger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Passenger.sql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2562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/>
                        <a:t>PassengerName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PassengerName.sql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902166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/>
                        <a:t>Companions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Companions.sql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390105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/>
                        <a:t>Ticketing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Ticketing.sql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1460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/>
                        <a:t>Survival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Survival.sql</a:t>
                      </a:r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218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250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4575586" cy="1252728"/>
          </a:xfrm>
        </p:spPr>
        <p:txBody>
          <a:bodyPr/>
          <a:lstStyle/>
          <a:p>
            <a:r>
              <a:rPr lang="en-US" dirty="0" smtClean="0"/>
              <a:t>Required Queries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844984"/>
              </p:ext>
            </p:extLst>
          </p:nvPr>
        </p:nvGraphicFramePr>
        <p:xfrm>
          <a:off x="117139" y="1687854"/>
          <a:ext cx="4809863" cy="408899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7261">
                  <a:extLst>
                    <a:ext uri="{9D8B030D-6E8A-4147-A177-3AD203B41FA5}">
                      <a16:colId xmlns:a16="http://schemas.microsoft.com/office/drawing/2014/main" val="1229140224"/>
                    </a:ext>
                  </a:extLst>
                </a:gridCol>
                <a:gridCol w="4012602">
                  <a:extLst>
                    <a:ext uri="{9D8B030D-6E8A-4147-A177-3AD203B41FA5}">
                      <a16:colId xmlns:a16="http://schemas.microsoft.com/office/drawing/2014/main" val="231552603"/>
                    </a:ext>
                  </a:extLst>
                </a:gridCol>
              </a:tblGrid>
              <a:tr h="43810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Query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Question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436313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passengers are female?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2562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2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How many passengers are male?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902166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passengers are over 30 years of age?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390105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4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passengers are under 30?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1460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5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How many female passengers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218587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6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male passengers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634199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7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female passengers over 30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050430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8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How many first class passengers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493518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9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first class male passengers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009229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How many first class female passengers survived?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52820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401315"/>
              </p:ext>
            </p:extLst>
          </p:nvPr>
        </p:nvGraphicFramePr>
        <p:xfrm>
          <a:off x="5185186" y="1687853"/>
          <a:ext cx="6229872" cy="408899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7261">
                  <a:extLst>
                    <a:ext uri="{9D8B030D-6E8A-4147-A177-3AD203B41FA5}">
                      <a16:colId xmlns:a16="http://schemas.microsoft.com/office/drawing/2014/main" val="1229140224"/>
                    </a:ext>
                  </a:extLst>
                </a:gridCol>
                <a:gridCol w="5432611">
                  <a:extLst>
                    <a:ext uri="{9D8B030D-6E8A-4147-A177-3AD203B41FA5}">
                      <a16:colId xmlns:a16="http://schemas.microsoft.com/office/drawing/2014/main" val="231552603"/>
                    </a:ext>
                  </a:extLst>
                </a:gridCol>
              </a:tblGrid>
              <a:tr h="43810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Query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Question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436313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11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first class female passengers did not survive?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2562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12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How many first class male passengers did not survive?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902166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13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first class male passengers under 20 did not survive?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390105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14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How many first class female passengers under 20 did not survive?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1460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15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Maximum age of female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218587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16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Minimum age of female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634199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17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Mean age of female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050430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18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Maximum age of 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493518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19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Minimum age of 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009229"/>
                  </a:ext>
                </a:extLst>
              </a:tr>
              <a:tr h="36508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20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Mean age of male survivors?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52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4593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16113</TotalTime>
  <Words>465</Words>
  <Application>Microsoft Office PowerPoint</Application>
  <PresentationFormat>Widescreen</PresentationFormat>
  <Paragraphs>113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MS UI Gothic</vt:lpstr>
      <vt:lpstr>Arial</vt:lpstr>
      <vt:lpstr>Wingdings 2</vt:lpstr>
      <vt:lpstr>Wingdings</vt:lpstr>
      <vt:lpstr>Calibri</vt:lpstr>
      <vt:lpstr>Century Gothic</vt:lpstr>
      <vt:lpstr>Corbel</vt:lpstr>
      <vt:lpstr>Arial Black</vt:lpstr>
      <vt:lpstr>Wingdings 3</vt:lpstr>
      <vt:lpstr>Ion</vt:lpstr>
      <vt:lpstr>Module</vt:lpstr>
      <vt:lpstr>Homework 1 Database Creation and Simple Query Script Creation</vt:lpstr>
      <vt:lpstr>General</vt:lpstr>
      <vt:lpstr>titanic Database Schema</vt:lpstr>
      <vt:lpstr>Required Queries</vt:lpstr>
    </vt:vector>
  </TitlesOfParts>
  <Company>Pace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</dc:title>
  <dc:creator>Gene Locklear</dc:creator>
  <cp:lastModifiedBy>Gene Locklear</cp:lastModifiedBy>
  <cp:revision>163</cp:revision>
  <dcterms:created xsi:type="dcterms:W3CDTF">2018-08-06T13:23:52Z</dcterms:created>
  <dcterms:modified xsi:type="dcterms:W3CDTF">2020-09-07T14:52:36Z</dcterms:modified>
</cp:coreProperties>
</file>

<file path=docProps/thumbnail.jpeg>
</file>